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9" r:id="rId2"/>
    <p:sldId id="257" r:id="rId3"/>
    <p:sldId id="270" r:id="rId4"/>
    <p:sldId id="256" r:id="rId5"/>
    <p:sldId id="258" r:id="rId6"/>
    <p:sldId id="263" r:id="rId7"/>
    <p:sldId id="259" r:id="rId8"/>
    <p:sldId id="260" r:id="rId9"/>
    <p:sldId id="261" r:id="rId10"/>
    <p:sldId id="265" r:id="rId11"/>
    <p:sldId id="267" r:id="rId12"/>
    <p:sldId id="266" r:id="rId13"/>
    <p:sldId id="268"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browse/>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BC69B"/>
    <a:srgbClr val="F8A662"/>
    <a:srgbClr val="FBCFAB"/>
    <a:srgbClr val="1792A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4" d="100"/>
          <a:sy n="84" d="100"/>
        </p:scale>
        <p:origin x="1426" y="8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2" y="2130429"/>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ABCF893-B8CB-4EE8-AC72-9ED2E89A9D97}" type="datetimeFigureOut">
              <a:rPr lang="en-US" smtClean="0"/>
              <a:t>5/26/2015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1B6920-075E-48F8-88E4-E31D4E3DE5A2}" type="slidenum">
              <a:rPr lang="en-US" smtClean="0"/>
              <a:t>‹#›</a:t>
            </a:fld>
            <a:endParaRPr lang="en-US"/>
          </a:p>
        </p:txBody>
      </p:sp>
    </p:spTree>
    <p:extLst>
      <p:ext uri="{BB962C8B-B14F-4D97-AF65-F5344CB8AC3E}">
        <p14:creationId xmlns:p14="http://schemas.microsoft.com/office/powerpoint/2010/main" val="42286461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BCF893-B8CB-4EE8-AC72-9ED2E89A9D97}" type="datetimeFigureOut">
              <a:rPr lang="en-US" smtClean="0"/>
              <a:t>5/26/2015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1B6920-075E-48F8-88E4-E31D4E3DE5A2}" type="slidenum">
              <a:rPr lang="en-US" smtClean="0"/>
              <a:t>‹#›</a:t>
            </a:fld>
            <a:endParaRPr lang="en-US"/>
          </a:p>
        </p:txBody>
      </p:sp>
    </p:spTree>
    <p:extLst>
      <p:ext uri="{BB962C8B-B14F-4D97-AF65-F5344CB8AC3E}">
        <p14:creationId xmlns:p14="http://schemas.microsoft.com/office/powerpoint/2010/main" val="632597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1"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1" y="274640"/>
            <a:ext cx="6019801"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BCF893-B8CB-4EE8-AC72-9ED2E89A9D97}" type="datetimeFigureOut">
              <a:rPr lang="en-US" smtClean="0"/>
              <a:t>5/26/2015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1B6920-075E-48F8-88E4-E31D4E3DE5A2}" type="slidenum">
              <a:rPr lang="en-US" smtClean="0"/>
              <a:t>‹#›</a:t>
            </a:fld>
            <a:endParaRPr lang="en-US"/>
          </a:p>
        </p:txBody>
      </p:sp>
    </p:spTree>
    <p:extLst>
      <p:ext uri="{BB962C8B-B14F-4D97-AF65-F5344CB8AC3E}">
        <p14:creationId xmlns:p14="http://schemas.microsoft.com/office/powerpoint/2010/main" val="10857356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BCF893-B8CB-4EE8-AC72-9ED2E89A9D97}" type="datetimeFigureOut">
              <a:rPr lang="en-US" smtClean="0"/>
              <a:t>5/26/2015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1B6920-075E-48F8-88E4-E31D4E3DE5A2}" type="slidenum">
              <a:rPr lang="en-US" smtClean="0"/>
              <a:t>‹#›</a:t>
            </a:fld>
            <a:endParaRPr lang="en-US"/>
          </a:p>
        </p:txBody>
      </p:sp>
    </p:spTree>
    <p:extLst>
      <p:ext uri="{BB962C8B-B14F-4D97-AF65-F5344CB8AC3E}">
        <p14:creationId xmlns:p14="http://schemas.microsoft.com/office/powerpoint/2010/main" val="3040171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4"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4" y="2906716"/>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ABCF893-B8CB-4EE8-AC72-9ED2E89A9D97}" type="datetimeFigureOut">
              <a:rPr lang="en-US" smtClean="0"/>
              <a:t>5/26/2015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1B6920-075E-48F8-88E4-E31D4E3DE5A2}" type="slidenum">
              <a:rPr lang="en-US" smtClean="0"/>
              <a:t>‹#›</a:t>
            </a:fld>
            <a:endParaRPr lang="en-US"/>
          </a:p>
        </p:txBody>
      </p:sp>
    </p:spTree>
    <p:extLst>
      <p:ext uri="{BB962C8B-B14F-4D97-AF65-F5344CB8AC3E}">
        <p14:creationId xmlns:p14="http://schemas.microsoft.com/office/powerpoint/2010/main" val="23101548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2" y="1600204"/>
            <a:ext cx="403860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1" y="1600204"/>
            <a:ext cx="403860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ABCF893-B8CB-4EE8-AC72-9ED2E89A9D97}" type="datetimeFigureOut">
              <a:rPr lang="en-US" smtClean="0"/>
              <a:t>5/26/2015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1B6920-075E-48F8-88E4-E31D4E3DE5A2}" type="slidenum">
              <a:rPr lang="en-US" smtClean="0"/>
              <a:t>‹#›</a:t>
            </a:fld>
            <a:endParaRPr lang="en-US"/>
          </a:p>
        </p:txBody>
      </p:sp>
    </p:spTree>
    <p:extLst>
      <p:ext uri="{BB962C8B-B14F-4D97-AF65-F5344CB8AC3E}">
        <p14:creationId xmlns:p14="http://schemas.microsoft.com/office/powerpoint/2010/main" val="36034345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2"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2"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3"/>
            <a:ext cx="4041774"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ABCF893-B8CB-4EE8-AC72-9ED2E89A9D97}" type="datetimeFigureOut">
              <a:rPr lang="en-US" smtClean="0"/>
              <a:t>5/26/2015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81B6920-075E-48F8-88E4-E31D4E3DE5A2}" type="slidenum">
              <a:rPr lang="en-US" smtClean="0"/>
              <a:t>‹#›</a:t>
            </a:fld>
            <a:endParaRPr lang="en-US"/>
          </a:p>
        </p:txBody>
      </p:sp>
    </p:spTree>
    <p:extLst>
      <p:ext uri="{BB962C8B-B14F-4D97-AF65-F5344CB8AC3E}">
        <p14:creationId xmlns:p14="http://schemas.microsoft.com/office/powerpoint/2010/main" val="34479038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ABCF893-B8CB-4EE8-AC72-9ED2E89A9D97}" type="datetimeFigureOut">
              <a:rPr lang="en-US" smtClean="0"/>
              <a:t>5/26/2015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81B6920-075E-48F8-88E4-E31D4E3DE5A2}" type="slidenum">
              <a:rPr lang="en-US" smtClean="0"/>
              <a:t>‹#›</a:t>
            </a:fld>
            <a:endParaRPr lang="en-US"/>
          </a:p>
        </p:txBody>
      </p:sp>
    </p:spTree>
    <p:extLst>
      <p:ext uri="{BB962C8B-B14F-4D97-AF65-F5344CB8AC3E}">
        <p14:creationId xmlns:p14="http://schemas.microsoft.com/office/powerpoint/2010/main" val="17163796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BCF893-B8CB-4EE8-AC72-9ED2E89A9D97}" type="datetimeFigureOut">
              <a:rPr lang="en-US" smtClean="0"/>
              <a:t>5/26/2015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81B6920-075E-48F8-88E4-E31D4E3DE5A2}" type="slidenum">
              <a:rPr lang="en-US" smtClean="0"/>
              <a:t>‹#›</a:t>
            </a:fld>
            <a:endParaRPr lang="en-US"/>
          </a:p>
        </p:txBody>
      </p:sp>
    </p:spTree>
    <p:extLst>
      <p:ext uri="{BB962C8B-B14F-4D97-AF65-F5344CB8AC3E}">
        <p14:creationId xmlns:p14="http://schemas.microsoft.com/office/powerpoint/2010/main" val="29940569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5"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4" y="273054"/>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5"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ABCF893-B8CB-4EE8-AC72-9ED2E89A9D97}" type="datetimeFigureOut">
              <a:rPr lang="en-US" smtClean="0"/>
              <a:t>5/26/2015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1B6920-075E-48F8-88E4-E31D4E3DE5A2}" type="slidenum">
              <a:rPr lang="en-US" smtClean="0"/>
              <a:t>‹#›</a:t>
            </a:fld>
            <a:endParaRPr lang="en-US"/>
          </a:p>
        </p:txBody>
      </p:sp>
    </p:spTree>
    <p:extLst>
      <p:ext uri="{BB962C8B-B14F-4D97-AF65-F5344CB8AC3E}">
        <p14:creationId xmlns:p14="http://schemas.microsoft.com/office/powerpoint/2010/main" val="15294073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41"/>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ABCF893-B8CB-4EE8-AC72-9ED2E89A9D97}" type="datetimeFigureOut">
              <a:rPr lang="en-US" smtClean="0"/>
              <a:t>5/26/2015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1B6920-075E-48F8-88E4-E31D4E3DE5A2}" type="slidenum">
              <a:rPr lang="en-US" smtClean="0"/>
              <a:t>‹#›</a:t>
            </a:fld>
            <a:endParaRPr lang="en-US"/>
          </a:p>
        </p:txBody>
      </p:sp>
    </p:spTree>
    <p:extLst>
      <p:ext uri="{BB962C8B-B14F-4D97-AF65-F5344CB8AC3E}">
        <p14:creationId xmlns:p14="http://schemas.microsoft.com/office/powerpoint/2010/main" val="38504726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8488C4"/>
            </a:gs>
            <a:gs pos="41000">
              <a:schemeClr val="accent1">
                <a:lumMod val="40000"/>
                <a:lumOff val="60000"/>
              </a:schemeClr>
            </a:gs>
            <a:gs pos="74000">
              <a:srgbClr val="FBCFAB"/>
            </a:gs>
            <a:gs pos="88000">
              <a:srgbClr val="FBC69B"/>
            </a:gs>
            <a:gs pos="100000">
              <a:srgbClr val="F8A662"/>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4"/>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BCF893-B8CB-4EE8-AC72-9ED2E89A9D97}" type="datetimeFigureOut">
              <a:rPr lang="en-US" smtClean="0"/>
              <a:t>5/26/2015</a:t>
            </a:fld>
            <a:endParaRPr lang="en-US"/>
          </a:p>
        </p:txBody>
      </p:sp>
      <p:sp>
        <p:nvSpPr>
          <p:cNvPr id="5" name="Footer Placeholder 4"/>
          <p:cNvSpPr>
            <a:spLocks noGrp="1"/>
          </p:cNvSpPr>
          <p:nvPr>
            <p:ph type="ftr" sz="quarter" idx="3"/>
          </p:nvPr>
        </p:nvSpPr>
        <p:spPr>
          <a:xfrm>
            <a:off x="3124202"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1B6920-075E-48F8-88E4-E31D4E3DE5A2}" type="slidenum">
              <a:rPr lang="en-US" smtClean="0"/>
              <a:t>‹#›</a:t>
            </a:fld>
            <a:endParaRPr lang="en-US"/>
          </a:p>
        </p:txBody>
      </p:sp>
    </p:spTree>
    <p:extLst>
      <p:ext uri="{BB962C8B-B14F-4D97-AF65-F5344CB8AC3E}">
        <p14:creationId xmlns:p14="http://schemas.microsoft.com/office/powerpoint/2010/main" val="23019643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00600" y="914400"/>
            <a:ext cx="1618991" cy="1671669"/>
          </a:xfrm>
          <a:prstGeom prst="rect">
            <a:avLst/>
          </a:prstGeom>
        </p:spPr>
      </p:pic>
    </p:spTree>
    <p:extLst>
      <p:ext uri="{BB962C8B-B14F-4D97-AF65-F5344CB8AC3E}">
        <p14:creationId xmlns:p14="http://schemas.microsoft.com/office/powerpoint/2010/main" val="250954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24400" y="131275"/>
            <a:ext cx="3657600" cy="3368040"/>
          </a:xfrm>
          <a:prstGeom prst="rect">
            <a:avLst/>
          </a:prstGeom>
        </p:spPr>
      </p:pic>
      <p:cxnSp>
        <p:nvCxnSpPr>
          <p:cNvPr id="8" name="Elbow Connector 7"/>
          <p:cNvCxnSpPr/>
          <p:nvPr/>
        </p:nvCxnSpPr>
        <p:spPr>
          <a:xfrm>
            <a:off x="3124200" y="1371600"/>
            <a:ext cx="2057400" cy="609600"/>
          </a:xfrm>
          <a:prstGeom prst="bentConnector3">
            <a:avLst>
              <a:gd name="adj1" fmla="val 5704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Elbow Connector 11"/>
          <p:cNvCxnSpPr/>
          <p:nvPr/>
        </p:nvCxnSpPr>
        <p:spPr>
          <a:xfrm>
            <a:off x="2743200" y="838200"/>
            <a:ext cx="3276600" cy="685800"/>
          </a:xfrm>
          <a:prstGeom prst="bentConnector3">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Elbow Connector 13"/>
          <p:cNvCxnSpPr/>
          <p:nvPr/>
        </p:nvCxnSpPr>
        <p:spPr>
          <a:xfrm flipV="1">
            <a:off x="3048000" y="1815295"/>
            <a:ext cx="1981200" cy="165905"/>
          </a:xfrm>
          <a:prstGeom prst="bentConnector3">
            <a:avLst/>
          </a:prstGeom>
          <a:ln w="28575">
            <a:solidFill>
              <a:srgbClr val="7030A0"/>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4572000" y="3657600"/>
            <a:ext cx="4114800" cy="2308324"/>
          </a:xfrm>
          <a:prstGeom prst="rect">
            <a:avLst/>
          </a:prstGeom>
          <a:noFill/>
        </p:spPr>
        <p:txBody>
          <a:bodyPr wrap="square" rtlCol="0">
            <a:spAutoFit/>
          </a:bodyPr>
          <a:lstStyle/>
          <a:p>
            <a:pPr algn="ctr"/>
            <a:r>
              <a:rPr lang="en-US" dirty="0" smtClean="0"/>
              <a:t>At the end of transmission any station missing a  block or blocks will so state when it is their turn to </a:t>
            </a:r>
            <a:r>
              <a:rPr lang="en-US" dirty="0" err="1" smtClean="0"/>
              <a:t>rgr</a:t>
            </a:r>
            <a:r>
              <a:rPr lang="en-US" dirty="0" smtClean="0"/>
              <a:t> the </a:t>
            </a:r>
            <a:r>
              <a:rPr lang="en-US" dirty="0" err="1" smtClean="0"/>
              <a:t>msg</a:t>
            </a:r>
            <a:r>
              <a:rPr lang="en-US" dirty="0" smtClean="0"/>
              <a:t>, </a:t>
            </a:r>
          </a:p>
          <a:p>
            <a:pPr algn="ctr"/>
            <a:r>
              <a:rPr lang="en-US" dirty="0" err="1" smtClean="0"/>
              <a:t>ie</a:t>
            </a:r>
            <a:r>
              <a:rPr lang="en-US" dirty="0" smtClean="0"/>
              <a:t>:</a:t>
            </a:r>
            <a:r>
              <a:rPr lang="en-US" dirty="0"/>
              <a:t> </a:t>
            </a:r>
            <a:r>
              <a:rPr lang="en-US" dirty="0" smtClean="0"/>
              <a:t>de nni4ic missing block 2, over</a:t>
            </a:r>
          </a:p>
          <a:p>
            <a:pPr algn="ctr"/>
            <a:r>
              <a:rPr lang="en-US" dirty="0" smtClean="0"/>
              <a:t>In turn, stations missing a block will click on Report, after all stations missing blocks have reported, the sending station clicks on FETCH</a:t>
            </a:r>
          </a:p>
        </p:txBody>
      </p:sp>
      <p:sp>
        <p:nvSpPr>
          <p:cNvPr id="2" name="TextBox 1"/>
          <p:cNvSpPr txBox="1"/>
          <p:nvPr/>
        </p:nvSpPr>
        <p:spPr>
          <a:xfrm>
            <a:off x="381000" y="381000"/>
            <a:ext cx="4114800" cy="2031325"/>
          </a:xfrm>
          <a:prstGeom prst="rect">
            <a:avLst/>
          </a:prstGeom>
          <a:noFill/>
        </p:spPr>
        <p:txBody>
          <a:bodyPr wrap="square" rtlCol="0">
            <a:spAutoFit/>
          </a:bodyPr>
          <a:lstStyle/>
          <a:p>
            <a:pPr algn="ctr"/>
            <a:r>
              <a:rPr lang="en-US" dirty="0" smtClean="0"/>
              <a:t>When receiving a file you will see the # of</a:t>
            </a:r>
          </a:p>
          <a:p>
            <a:pPr algn="ctr"/>
            <a:r>
              <a:rPr lang="en-US" dirty="0" smtClean="0"/>
              <a:t>blocks.</a:t>
            </a:r>
          </a:p>
          <a:p>
            <a:pPr algn="ctr"/>
            <a:r>
              <a:rPr lang="en-US" dirty="0" smtClean="0"/>
              <a:t>As each block is received it will show on the blocks line.</a:t>
            </a:r>
          </a:p>
          <a:p>
            <a:pPr algn="ctr"/>
            <a:r>
              <a:rPr lang="en-US" dirty="0" smtClean="0"/>
              <a:t>Any missing blocks will be shown on the missing line</a:t>
            </a:r>
          </a:p>
          <a:p>
            <a:pPr algn="ctr"/>
            <a:endParaRPr lang="en-US" dirty="0"/>
          </a:p>
        </p:txBody>
      </p:sp>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0363" y="2971800"/>
            <a:ext cx="3910012" cy="3675880"/>
          </a:xfrm>
          <a:prstGeom prst="rect">
            <a:avLst/>
          </a:prstGeom>
        </p:spPr>
      </p:pic>
    </p:spTree>
    <p:extLst>
      <p:ext uri="{BB962C8B-B14F-4D97-AF65-F5344CB8AC3E}">
        <p14:creationId xmlns:p14="http://schemas.microsoft.com/office/powerpoint/2010/main" val="20515272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533400"/>
            <a:ext cx="7620000" cy="1477328"/>
          </a:xfrm>
          <a:prstGeom prst="rect">
            <a:avLst/>
          </a:prstGeom>
          <a:noFill/>
        </p:spPr>
        <p:txBody>
          <a:bodyPr wrap="square" rtlCol="0">
            <a:spAutoFit/>
          </a:bodyPr>
          <a:lstStyle/>
          <a:p>
            <a:pPr algn="ctr"/>
            <a:r>
              <a:rPr lang="en-US" dirty="0"/>
              <a:t>Flamp parses all of the received data from one or more reporting stations. It combines them, discards duplicates and sorts the missing blocks numerically. It then updates the "blocks" entry control with the requested blocks. Missing header information assigns '1' to the missing block list, triggering a retransmission of the header information.</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68632" y="2633521"/>
            <a:ext cx="5406736" cy="666750"/>
          </a:xfrm>
          <a:prstGeom prst="rect">
            <a:avLst/>
          </a:prstGeom>
        </p:spPr>
      </p:pic>
      <p:sp>
        <p:nvSpPr>
          <p:cNvPr id="4" name="TextBox 3"/>
          <p:cNvSpPr txBox="1"/>
          <p:nvPr/>
        </p:nvSpPr>
        <p:spPr>
          <a:xfrm>
            <a:off x="1333500" y="2011587"/>
            <a:ext cx="6477000" cy="646331"/>
          </a:xfrm>
          <a:prstGeom prst="rect">
            <a:avLst/>
          </a:prstGeom>
          <a:noFill/>
        </p:spPr>
        <p:txBody>
          <a:bodyPr wrap="square" rtlCol="0">
            <a:spAutoFit/>
          </a:bodyPr>
          <a:lstStyle/>
          <a:p>
            <a:pPr algn="ctr"/>
            <a:r>
              <a:rPr lang="en-US" dirty="0"/>
              <a:t>The combined set of missing blocks will appear as shown below along with total file size and transmission time.</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3505200"/>
            <a:ext cx="3988867" cy="3195899"/>
          </a:xfrm>
          <a:prstGeom prst="rect">
            <a:avLst/>
          </a:prstGeom>
        </p:spPr>
      </p:pic>
      <p:sp>
        <p:nvSpPr>
          <p:cNvPr id="6" name="TextBox 5"/>
          <p:cNvSpPr txBox="1"/>
          <p:nvPr/>
        </p:nvSpPr>
        <p:spPr>
          <a:xfrm>
            <a:off x="4419600" y="3648670"/>
            <a:ext cx="4343400" cy="923330"/>
          </a:xfrm>
          <a:prstGeom prst="rect">
            <a:avLst/>
          </a:prstGeom>
          <a:noFill/>
        </p:spPr>
        <p:txBody>
          <a:bodyPr wrap="square" rtlCol="0">
            <a:spAutoFit/>
          </a:bodyPr>
          <a:lstStyle/>
          <a:p>
            <a:pPr algn="ctr"/>
            <a:r>
              <a:rPr lang="en-US" dirty="0" smtClean="0"/>
              <a:t>After any missing blocks or header info has been resent your receive window will look like this: (fig 1)</a:t>
            </a:r>
            <a:endParaRPr lang="en-US" dirty="0"/>
          </a:p>
        </p:txBody>
      </p:sp>
      <p:sp>
        <p:nvSpPr>
          <p:cNvPr id="7" name="TextBox 6"/>
          <p:cNvSpPr txBox="1"/>
          <p:nvPr/>
        </p:nvSpPr>
        <p:spPr>
          <a:xfrm>
            <a:off x="304800" y="3135868"/>
            <a:ext cx="762000" cy="369332"/>
          </a:xfrm>
          <a:prstGeom prst="rect">
            <a:avLst/>
          </a:prstGeom>
          <a:noFill/>
        </p:spPr>
        <p:txBody>
          <a:bodyPr wrap="square" rtlCol="0">
            <a:spAutoFit/>
          </a:bodyPr>
          <a:lstStyle/>
          <a:p>
            <a:r>
              <a:rPr lang="en-US" dirty="0" smtClean="0"/>
              <a:t>Fig 1</a:t>
            </a:r>
            <a:endParaRPr lang="en-US" dirty="0"/>
          </a:p>
        </p:txBody>
      </p:sp>
      <p:sp>
        <p:nvSpPr>
          <p:cNvPr id="8" name="TextBox 7"/>
          <p:cNvSpPr txBox="1"/>
          <p:nvPr/>
        </p:nvSpPr>
        <p:spPr>
          <a:xfrm>
            <a:off x="4427899" y="5334000"/>
            <a:ext cx="4049464" cy="923330"/>
          </a:xfrm>
          <a:prstGeom prst="rect">
            <a:avLst/>
          </a:prstGeom>
          <a:noFill/>
        </p:spPr>
        <p:txBody>
          <a:bodyPr wrap="square" rtlCol="0">
            <a:spAutoFit/>
          </a:bodyPr>
          <a:lstStyle/>
          <a:p>
            <a:pPr algn="ctr"/>
            <a:r>
              <a:rPr lang="en-US" dirty="0" smtClean="0"/>
              <a:t>The Data window tells you that you need to save and view with the </a:t>
            </a:r>
            <a:r>
              <a:rPr lang="en-US" dirty="0" err="1" smtClean="0"/>
              <a:t>appropiate</a:t>
            </a:r>
            <a:r>
              <a:rPr lang="en-US" dirty="0" smtClean="0"/>
              <a:t>  program</a:t>
            </a:r>
            <a:endParaRPr lang="en-US" dirty="0"/>
          </a:p>
        </p:txBody>
      </p:sp>
    </p:spTree>
    <p:extLst>
      <p:ext uri="{BB962C8B-B14F-4D97-AF65-F5344CB8AC3E}">
        <p14:creationId xmlns:p14="http://schemas.microsoft.com/office/powerpoint/2010/main" val="24238594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5793" y="2057400"/>
            <a:ext cx="6032414" cy="4333967"/>
          </a:xfrm>
          <a:prstGeom prst="rect">
            <a:avLst/>
          </a:prstGeom>
        </p:spPr>
      </p:pic>
      <p:sp>
        <p:nvSpPr>
          <p:cNvPr id="10" name="TextBox 9"/>
          <p:cNvSpPr txBox="1"/>
          <p:nvPr/>
        </p:nvSpPr>
        <p:spPr>
          <a:xfrm>
            <a:off x="1638300" y="1219200"/>
            <a:ext cx="5867400" cy="646331"/>
          </a:xfrm>
          <a:prstGeom prst="rect">
            <a:avLst/>
          </a:prstGeom>
          <a:noFill/>
        </p:spPr>
        <p:txBody>
          <a:bodyPr wrap="square" rtlCol="0">
            <a:spAutoFit/>
          </a:bodyPr>
          <a:lstStyle/>
          <a:p>
            <a:pPr algn="ctr"/>
            <a:r>
              <a:rPr lang="en-US" dirty="0" smtClean="0"/>
              <a:t>When you click SAVE the FLAMP Rx folder opens, save the file, then drag &amp; drop into Encryption Wizard and decrypt.</a:t>
            </a:r>
            <a:endParaRPr lang="en-US" dirty="0"/>
          </a:p>
        </p:txBody>
      </p:sp>
    </p:spTree>
    <p:extLst>
      <p:ext uri="{BB962C8B-B14F-4D97-AF65-F5344CB8AC3E}">
        <p14:creationId xmlns:p14="http://schemas.microsoft.com/office/powerpoint/2010/main" val="113928761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15437" y="76200"/>
            <a:ext cx="3513125" cy="3627435"/>
          </a:xfrm>
          <a:prstGeom prst="rect">
            <a:avLst/>
          </a:prstGeom>
        </p:spPr>
      </p:pic>
    </p:spTree>
    <p:extLst>
      <p:ext uri="{BB962C8B-B14F-4D97-AF65-F5344CB8AC3E}">
        <p14:creationId xmlns:p14="http://schemas.microsoft.com/office/powerpoint/2010/main" val="29918586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5" y="2284495"/>
            <a:ext cx="7772400" cy="1317625"/>
          </a:xfrm>
          <a:gradFill>
            <a:gsLst>
              <a:gs pos="3000">
                <a:srgbClr val="ACC777"/>
              </a:gs>
              <a:gs pos="50000">
                <a:srgbClr val="9CB86E"/>
              </a:gs>
              <a:gs pos="100000">
                <a:srgbClr val="1E991B"/>
              </a:gs>
            </a:gsLst>
            <a:lin ang="5400000" scaled="0"/>
          </a:gradFill>
          <a:ln w="38100">
            <a:noFill/>
          </a:ln>
          <a:effectLst/>
          <a:scene3d>
            <a:camera prst="orthographicFront">
              <a:rot lat="0" lon="0" rev="0"/>
            </a:camera>
            <a:lightRig rig="balanced" dir="t">
              <a:rot lat="0" lon="0" rev="8700000"/>
            </a:lightRig>
          </a:scene3d>
          <a:sp3d>
            <a:bevelT w="190500" h="38100"/>
          </a:sp3d>
        </p:spPr>
        <p:txBody>
          <a:bodyPr>
            <a:normAutofit/>
          </a:bodyPr>
          <a:lstStyle/>
          <a:p>
            <a:r>
              <a:rPr lang="en-US" sz="6600" dirty="0" smtClean="0"/>
              <a:t>ENCRYPTION WIZARD</a:t>
            </a:r>
            <a:endParaRPr lang="en-US" sz="6600" dirty="0"/>
          </a:p>
        </p:txBody>
      </p:sp>
      <p:sp>
        <p:nvSpPr>
          <p:cNvPr id="3" name="Subtitle 2"/>
          <p:cNvSpPr>
            <a:spLocks noGrp="1"/>
          </p:cNvSpPr>
          <p:nvPr>
            <p:ph type="subTitle" idx="1"/>
          </p:nvPr>
        </p:nvSpPr>
        <p:spPr>
          <a:xfrm>
            <a:off x="2047879" y="4038600"/>
            <a:ext cx="5048251" cy="1828800"/>
          </a:xfrm>
          <a:gradFill flip="none" rotWithShape="1">
            <a:gsLst>
              <a:gs pos="0">
                <a:srgbClr val="E6DCAC"/>
              </a:gs>
              <a:gs pos="12000">
                <a:srgbClr val="E6D78A"/>
              </a:gs>
              <a:gs pos="30000">
                <a:srgbClr val="C7AC4C"/>
              </a:gs>
              <a:gs pos="45000">
                <a:srgbClr val="E6D78A"/>
              </a:gs>
              <a:gs pos="77000">
                <a:srgbClr val="C7AC4C"/>
              </a:gs>
              <a:gs pos="100000">
                <a:srgbClr val="E6DCAC"/>
              </a:gs>
            </a:gsLst>
            <a:path path="circle">
              <a:fillToRect l="50000" t="50000" r="50000" b="50000"/>
            </a:path>
            <a:tileRect/>
          </a:gradFill>
          <a:ln>
            <a:noFill/>
          </a:ln>
          <a:effectLst>
            <a:outerShdw blurRad="44450" dist="27940" dir="5400000" algn="ctr">
              <a:srgbClr val="000000">
                <a:alpha val="32000"/>
              </a:srgbClr>
            </a:outerShdw>
            <a:softEdge rad="127000"/>
          </a:effectLst>
          <a:scene3d>
            <a:camera prst="orthographicFront">
              <a:rot lat="0" lon="0" rev="0"/>
            </a:camera>
            <a:lightRig rig="sunset" dir="t"/>
          </a:scene3d>
          <a:sp3d prstMaterial="softEdge">
            <a:bevelT w="266700" h="127000"/>
          </a:sp3d>
        </p:spPr>
        <p:txBody>
          <a:bodyPr>
            <a:noAutofit/>
          </a:bodyPr>
          <a:lstStyle/>
          <a:p>
            <a:r>
              <a:rPr lang="en-US" sz="4400" b="1" dirty="0" smtClean="0">
                <a:solidFill>
                  <a:schemeClr val="tx1"/>
                </a:solidFill>
                <a:latin typeface="+mj-lt"/>
              </a:rPr>
              <a:t>FLWRAP W/FLDIGI</a:t>
            </a:r>
          </a:p>
          <a:p>
            <a:r>
              <a:rPr lang="en-US" sz="4400" b="1" dirty="0" smtClean="0">
                <a:solidFill>
                  <a:schemeClr val="tx1"/>
                </a:solidFill>
                <a:latin typeface="+mj-lt"/>
              </a:rPr>
              <a:t>FLAMP W/FLDIGI</a:t>
            </a:r>
          </a:p>
          <a:p>
            <a:endParaRPr lang="en-US" sz="4400" b="1" dirty="0">
              <a:solidFill>
                <a:schemeClr val="tx1"/>
              </a:solidFill>
              <a:latin typeface="+mj-lt"/>
            </a:endParaRPr>
          </a:p>
        </p:txBody>
      </p:sp>
      <p:sp>
        <p:nvSpPr>
          <p:cNvPr id="5" name="TextBox 4"/>
          <p:cNvSpPr txBox="1"/>
          <p:nvPr/>
        </p:nvSpPr>
        <p:spPr>
          <a:xfrm>
            <a:off x="1219200" y="6324600"/>
            <a:ext cx="6705600" cy="369332"/>
          </a:xfrm>
          <a:prstGeom prst="rect">
            <a:avLst/>
          </a:prstGeom>
          <a:noFill/>
        </p:spPr>
        <p:txBody>
          <a:bodyPr wrap="square" rtlCol="0">
            <a:spAutoFit/>
          </a:bodyPr>
          <a:lstStyle/>
          <a:p>
            <a:pPr algn="ctr"/>
            <a:r>
              <a:rPr lang="en-US" dirty="0" smtClean="0"/>
              <a:t> By </a:t>
            </a:r>
            <a:r>
              <a:rPr lang="en-US" dirty="0" smtClean="0"/>
              <a:t>AFA4II</a:t>
            </a:r>
            <a:r>
              <a:rPr lang="en-US" dirty="0" smtClean="0"/>
              <a:t>  </a:t>
            </a:r>
            <a:r>
              <a:rPr lang="en-US" dirty="0" smtClean="0"/>
              <a:t>With Thanks to NNN0ASC</a:t>
            </a:r>
            <a:endParaRPr lang="en-US" dirty="0"/>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14802" y="2590800"/>
            <a:ext cx="685801" cy="708115"/>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28212" y="249932"/>
            <a:ext cx="5458979" cy="1883668"/>
          </a:xfrm>
          <a:prstGeom prst="rect">
            <a:avLst/>
          </a:prstGeom>
        </p:spPr>
      </p:pic>
    </p:spTree>
    <p:extLst>
      <p:ext uri="{BB962C8B-B14F-4D97-AF65-F5344CB8AC3E}">
        <p14:creationId xmlns:p14="http://schemas.microsoft.com/office/powerpoint/2010/main" val="16725783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ctr">
              <a:buNone/>
            </a:pPr>
            <a:r>
              <a:rPr lang="en-US" sz="1800" dirty="0" smtClean="0"/>
              <a:t>WHEN INSTALLING FLWRAP MAKE SURE THAT YOU </a:t>
            </a:r>
            <a:r>
              <a:rPr lang="en-US" sz="1800" b="1" u="sng" dirty="0" smtClean="0">
                <a:solidFill>
                  <a:srgbClr val="FF0000"/>
                </a:solidFill>
              </a:rPr>
              <a:t>DON’T SELECT </a:t>
            </a:r>
          </a:p>
          <a:p>
            <a:pPr marL="0" indent="0" algn="ctr">
              <a:buNone/>
            </a:pPr>
            <a:r>
              <a:rPr lang="en-US" sz="2000" b="1" dirty="0" smtClean="0"/>
              <a:t>“RUN AS ADMINISTRATOR”</a:t>
            </a:r>
          </a:p>
          <a:p>
            <a:pPr marL="0" indent="0" algn="ctr">
              <a:buNone/>
            </a:pPr>
            <a:r>
              <a:rPr lang="en-US" sz="1800" b="1" dirty="0" smtClean="0"/>
              <a:t>IF YOU DO IT WILL CAUSE THE WRAP FILE TO BE CORRUPTED</a:t>
            </a:r>
          </a:p>
          <a:p>
            <a:pPr marL="0" indent="0" algn="ctr">
              <a:buNone/>
            </a:pPr>
            <a:endParaRPr lang="en-US" sz="1800" b="1" dirty="0"/>
          </a:p>
        </p:txBody>
      </p:sp>
      <p:sp>
        <p:nvSpPr>
          <p:cNvPr id="4" name="Rectangle 3"/>
          <p:cNvSpPr/>
          <p:nvPr/>
        </p:nvSpPr>
        <p:spPr>
          <a:xfrm>
            <a:off x="1542324" y="381000"/>
            <a:ext cx="6059351" cy="923330"/>
          </a:xfrm>
          <a:prstGeom prst="rect">
            <a:avLst/>
          </a:prstGeom>
          <a:noFill/>
        </p:spPr>
        <p:txBody>
          <a:bodyPr wrap="none" lIns="91440" tIns="45720" rIns="91440" bIns="45720">
            <a:spAutoFit/>
          </a:bodyPr>
          <a:lstStyle/>
          <a:p>
            <a:pPr algn="ctr"/>
            <a:r>
              <a:rPr lang="en-US" sz="5400" b="1" cap="all" dirty="0" smtClean="0">
                <a:ln w="28575" cmpd="sng">
                  <a:solidFill>
                    <a:srgbClr val="000000"/>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INSTALLING FLWRAP</a:t>
            </a:r>
            <a:endParaRPr lang="en-US" sz="5400" b="1" cap="all" dirty="0">
              <a:ln w="28575" cmpd="sng">
                <a:solidFill>
                  <a:srgbClr val="000000"/>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29000" y="2743200"/>
            <a:ext cx="5295899" cy="3989698"/>
          </a:xfrm>
          <a:prstGeom prst="rect">
            <a:avLst/>
          </a:prstGeom>
          <a:ln w="38100">
            <a:solidFill>
              <a:schemeClr val="accent1">
                <a:lumMod val="75000"/>
              </a:schemeClr>
            </a:solidFill>
          </a:ln>
        </p:spPr>
      </p:pic>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9556" t="16263" r="3012"/>
          <a:stretch/>
        </p:blipFill>
        <p:spPr>
          <a:xfrm>
            <a:off x="304800" y="2667000"/>
            <a:ext cx="2864805" cy="4065896"/>
          </a:xfrm>
          <a:prstGeom prst="rect">
            <a:avLst/>
          </a:prstGeom>
        </p:spPr>
      </p:pic>
    </p:spTree>
    <p:extLst>
      <p:ext uri="{BB962C8B-B14F-4D97-AF65-F5344CB8AC3E}">
        <p14:creationId xmlns:p14="http://schemas.microsoft.com/office/powerpoint/2010/main" val="4143298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DDEBCF"/>
            </a:gs>
            <a:gs pos="50000">
              <a:srgbClr val="9CB86E"/>
            </a:gs>
            <a:gs pos="100000">
              <a:srgbClr val="156B13"/>
            </a:gs>
          </a:gsLst>
          <a:lin ang="5400000" scaled="0"/>
          <a:tileRect/>
        </a:gradFill>
        <a:effectLst/>
      </p:bgPr>
    </p:bg>
    <p:spTree>
      <p:nvGrpSpPr>
        <p:cNvPr id="1" name=""/>
        <p:cNvGrpSpPr/>
        <p:nvPr/>
      </p:nvGrpSpPr>
      <p:grpSpPr>
        <a:xfrm>
          <a:off x="0" y="0"/>
          <a:ext cx="0" cy="0"/>
          <a:chOff x="0" y="0"/>
          <a:chExt cx="0" cy="0"/>
        </a:xfrm>
      </p:grpSpPr>
      <p:sp>
        <p:nvSpPr>
          <p:cNvPr id="4" name="TextBox 3"/>
          <p:cNvSpPr txBox="1"/>
          <p:nvPr/>
        </p:nvSpPr>
        <p:spPr>
          <a:xfrm>
            <a:off x="495300" y="2274838"/>
            <a:ext cx="8153401" cy="2308324"/>
          </a:xfrm>
          <a:prstGeom prst="rect">
            <a:avLst/>
          </a:prstGeom>
          <a:noFill/>
        </p:spPr>
        <p:txBody>
          <a:bodyPr wrap="square" rtlCol="0">
            <a:spAutoFit/>
          </a:bodyPr>
          <a:lstStyle/>
          <a:p>
            <a:pPr algn="ctr"/>
            <a:r>
              <a:rPr lang="en-US" sz="2400" dirty="0" smtClean="0"/>
              <a:t>How do I send an Encryption Wizard encrypted file by HF radio?</a:t>
            </a:r>
          </a:p>
          <a:p>
            <a:pPr algn="ctr"/>
            <a:endParaRPr lang="en-US" sz="2400" dirty="0" smtClean="0"/>
          </a:p>
          <a:p>
            <a:pPr algn="ctr"/>
            <a:r>
              <a:rPr lang="en-US" sz="2400" dirty="0" smtClean="0"/>
              <a:t>For now we have to use an INTERIM method,</a:t>
            </a:r>
            <a:endParaRPr lang="en-US" sz="2400" dirty="0"/>
          </a:p>
          <a:p>
            <a:pPr algn="ctr"/>
            <a:r>
              <a:rPr lang="en-US" sz="2400" dirty="0"/>
              <a:t>w</a:t>
            </a:r>
            <a:r>
              <a:rPr lang="en-US" sz="2400" dirty="0" smtClean="0"/>
              <a:t>hich can be done in one of two ways</a:t>
            </a:r>
          </a:p>
          <a:p>
            <a:pPr algn="ctr"/>
            <a:r>
              <a:rPr lang="en-US" sz="2400" dirty="0" smtClean="0"/>
              <a:t>1. FLWRAP W/FLDIGI</a:t>
            </a:r>
          </a:p>
          <a:p>
            <a:pPr algn="ctr"/>
            <a:r>
              <a:rPr lang="en-US" sz="2400" dirty="0" smtClean="0"/>
              <a:t>2. FLAMP W/FLDIGI</a:t>
            </a:r>
          </a:p>
        </p:txBody>
      </p:sp>
    </p:spTree>
    <p:extLst>
      <p:ext uri="{BB962C8B-B14F-4D97-AF65-F5344CB8AC3E}">
        <p14:creationId xmlns:p14="http://schemas.microsoft.com/office/powerpoint/2010/main" val="12026404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12583" y="1371600"/>
            <a:ext cx="7718834" cy="281940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fontAlgn="b">
              <a:defRPr/>
            </a:pPr>
            <a:r>
              <a:rPr lang="en-US" sz="2800" dirty="0" smtClean="0"/>
              <a:t>Create message in a Text editor, </a:t>
            </a:r>
          </a:p>
          <a:p>
            <a:pPr fontAlgn="b">
              <a:defRPr/>
            </a:pPr>
            <a:r>
              <a:rPr lang="en-US" sz="2800" dirty="0" smtClean="0"/>
              <a:t>(not a word processor) &amp; save as a .txt</a:t>
            </a:r>
          </a:p>
          <a:p>
            <a:pPr fontAlgn="b">
              <a:defRPr/>
            </a:pPr>
            <a:r>
              <a:rPr lang="en-US" sz="2800" dirty="0" smtClean="0"/>
              <a:t> Drag &amp; drop into Encryption Wizard and Encrypt</a:t>
            </a:r>
          </a:p>
          <a:p>
            <a:pPr fontAlgn="b">
              <a:defRPr/>
            </a:pPr>
            <a:r>
              <a:rPr lang="en-US" sz="2800" dirty="0" smtClean="0"/>
              <a:t>Drag &amp; drop the .WZD file into FLWRAP, </a:t>
            </a:r>
          </a:p>
          <a:p>
            <a:pPr marL="342900" lvl="1" indent="-342900" fontAlgn="b">
              <a:buFont typeface="Arial" panose="020B0604020202020204" pitchFamily="34" charset="0"/>
              <a:buChar char="•"/>
              <a:defRPr/>
            </a:pPr>
            <a:r>
              <a:rPr lang="en-US" sz="2400" b="1" i="1" dirty="0">
                <a:solidFill>
                  <a:srgbClr val="008000"/>
                </a:solidFill>
              </a:rPr>
              <a:t>Ensure you check “Compress” in lower left</a:t>
            </a:r>
            <a:endParaRPr lang="en-US" sz="2400" dirty="0"/>
          </a:p>
          <a:p>
            <a:pPr marL="0" indent="0" fontAlgn="b">
              <a:buNone/>
              <a:defRPr/>
            </a:pPr>
            <a:endParaRPr lang="en-US" sz="2800" dirty="0" smtClean="0"/>
          </a:p>
          <a:p>
            <a:pPr fontAlgn="b">
              <a:defRPr/>
            </a:pPr>
            <a:endParaRPr lang="en-US" sz="2800" dirty="0" smtClean="0"/>
          </a:p>
          <a:p>
            <a:pPr fontAlgn="b">
              <a:defRPr/>
            </a:pPr>
            <a:endParaRPr lang="en-US" sz="2800" dirty="0" smtClean="0"/>
          </a:p>
          <a:p>
            <a:pPr fontAlgn="b">
              <a:defRPr/>
            </a:pPr>
            <a:endParaRPr lang="en-US" sz="2800" dirty="0" smtClean="0"/>
          </a:p>
        </p:txBody>
      </p:sp>
      <p:pic>
        <p:nvPicPr>
          <p:cNvPr id="4" name="Picture 3" descr="wrapTX.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4606" y="4191000"/>
            <a:ext cx="6894788" cy="2438400"/>
          </a:xfrm>
          <a:prstGeom prst="rect">
            <a:avLst/>
          </a:prstGeom>
        </p:spPr>
      </p:pic>
      <p:cxnSp>
        <p:nvCxnSpPr>
          <p:cNvPr id="6" name="Straight Arrow Connector 5"/>
          <p:cNvCxnSpPr/>
          <p:nvPr/>
        </p:nvCxnSpPr>
        <p:spPr>
          <a:xfrm flipH="1">
            <a:off x="2438400" y="5791200"/>
            <a:ext cx="914400" cy="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2048201" y="0"/>
            <a:ext cx="5047600" cy="138499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dirty="0" smtClean="0">
                <a:ln w="11430"/>
                <a:solidFill>
                  <a:schemeClr val="bg2"/>
                </a:solidFill>
              </a:rPr>
              <a:t>#1</a:t>
            </a:r>
          </a:p>
          <a:p>
            <a:pPr algn="ctr"/>
            <a:r>
              <a:rPr lang="en-US" sz="4800" b="1" cap="none" spc="0" dirty="0" smtClean="0">
                <a:ln w="11430">
                  <a:solidFill>
                    <a:schemeClr val="tx1"/>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rPr>
              <a:t>FLWRAP W/ FLDIGI</a:t>
            </a:r>
            <a:endParaRPr lang="en-US" sz="4800" b="1" cap="none" spc="0" dirty="0">
              <a:ln w="11430">
                <a:solidFill>
                  <a:schemeClr val="tx1"/>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ndParaRPr>
          </a:p>
        </p:txBody>
      </p:sp>
    </p:spTree>
    <p:extLst>
      <p:ext uri="{BB962C8B-B14F-4D97-AF65-F5344CB8AC3E}">
        <p14:creationId xmlns:p14="http://schemas.microsoft.com/office/powerpoint/2010/main" val="5784388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990601"/>
            <a:ext cx="8001000" cy="5440178"/>
          </a:xfrm>
          <a:prstGeom prst="rect">
            <a:avLst/>
          </a:prstGeom>
        </p:spPr>
      </p:pic>
      <p:sp>
        <p:nvSpPr>
          <p:cNvPr id="3" name="TextBox 2"/>
          <p:cNvSpPr txBox="1"/>
          <p:nvPr/>
        </p:nvSpPr>
        <p:spPr>
          <a:xfrm>
            <a:off x="914023" y="304800"/>
            <a:ext cx="7315954" cy="400110"/>
          </a:xfrm>
          <a:prstGeom prst="rect">
            <a:avLst/>
          </a:prstGeom>
          <a:noFill/>
        </p:spPr>
        <p:txBody>
          <a:bodyPr wrap="square" rtlCol="0">
            <a:spAutoFit/>
          </a:bodyPr>
          <a:lstStyle/>
          <a:p>
            <a:pPr algn="ctr"/>
            <a:r>
              <a:rPr lang="en-US" sz="2000" dirty="0"/>
              <a:t>then  drag &amp; drop the WRAP file into FLDIGI &amp; send your message</a:t>
            </a:r>
          </a:p>
        </p:txBody>
      </p:sp>
    </p:spTree>
    <p:extLst>
      <p:ext uri="{BB962C8B-B14F-4D97-AF65-F5344CB8AC3E}">
        <p14:creationId xmlns:p14="http://schemas.microsoft.com/office/powerpoint/2010/main" val="29181455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23900" y="2743200"/>
            <a:ext cx="7696200" cy="2616101"/>
          </a:xfrm>
          <a:prstGeom prst="rect">
            <a:avLst/>
          </a:prstGeom>
        </p:spPr>
        <p:txBody>
          <a:bodyPr wrap="square">
            <a:spAutoFit/>
          </a:bodyPr>
          <a:lstStyle/>
          <a:p>
            <a:pPr algn="ctr" fontAlgn="b">
              <a:defRPr/>
            </a:pPr>
            <a:r>
              <a:rPr lang="en-US" sz="2800" b="1" dirty="0" smtClean="0">
                <a:effectLst>
                  <a:glow rad="139700">
                    <a:schemeClr val="accent1">
                      <a:satMod val="175000"/>
                      <a:alpha val="40000"/>
                    </a:schemeClr>
                  </a:glow>
                </a:effectLst>
              </a:rPr>
              <a:t>Reverse the </a:t>
            </a:r>
            <a:r>
              <a:rPr lang="en-US" sz="2800" b="1" dirty="0">
                <a:effectLst>
                  <a:glow rad="139700">
                    <a:schemeClr val="accent1">
                      <a:satMod val="175000"/>
                      <a:alpha val="40000"/>
                    </a:schemeClr>
                  </a:glow>
                </a:effectLst>
              </a:rPr>
              <a:t>process upon </a:t>
            </a:r>
            <a:r>
              <a:rPr lang="en-US" sz="2800" b="1" dirty="0" smtClean="0">
                <a:effectLst>
                  <a:glow rad="139700">
                    <a:schemeClr val="accent1">
                      <a:satMod val="175000"/>
                      <a:alpha val="40000"/>
                    </a:schemeClr>
                  </a:glow>
                </a:effectLst>
              </a:rPr>
              <a:t>receive</a:t>
            </a:r>
          </a:p>
          <a:p>
            <a:pPr algn="ctr" fontAlgn="b">
              <a:defRPr/>
            </a:pPr>
            <a:endParaRPr lang="en-US" sz="2800" b="1" dirty="0"/>
          </a:p>
          <a:p>
            <a:pPr algn="ctr"/>
            <a:r>
              <a:rPr lang="en-US" dirty="0"/>
              <a:t>In FLDIGI, select from </a:t>
            </a:r>
            <a:r>
              <a:rPr lang="en-US" sz="1600" dirty="0"/>
              <a:t>[WRAP:beg] through [WRAP:end]</a:t>
            </a:r>
          </a:p>
          <a:p>
            <a:pPr algn="ctr"/>
            <a:r>
              <a:rPr lang="en-US" dirty="0"/>
              <a:t>Name &amp; </a:t>
            </a:r>
            <a:r>
              <a:rPr lang="en-US" dirty="0" smtClean="0"/>
              <a:t>save the </a:t>
            </a:r>
            <a:r>
              <a:rPr lang="en-US" dirty="0"/>
              <a:t>file &amp; add .WRAP. Ie: Received.txt.wrap (use text editor not word processor)</a:t>
            </a:r>
          </a:p>
          <a:p>
            <a:pPr algn="ctr"/>
            <a:r>
              <a:rPr lang="en-US" dirty="0"/>
              <a:t>Drop .wrap file into FLWRAP</a:t>
            </a:r>
          </a:p>
          <a:p>
            <a:pPr algn="ctr"/>
            <a:r>
              <a:rPr lang="en-US" dirty="0"/>
              <a:t>Drop .</a:t>
            </a:r>
            <a:r>
              <a:rPr lang="en-US" dirty="0" err="1"/>
              <a:t>wzd</a:t>
            </a:r>
            <a:r>
              <a:rPr lang="en-US" dirty="0"/>
              <a:t> file into EW - decrypt</a:t>
            </a:r>
          </a:p>
          <a:p>
            <a:pPr algn="ctr"/>
            <a:r>
              <a:rPr lang="en-US" dirty="0"/>
              <a:t>Open .TXT file</a:t>
            </a:r>
          </a:p>
        </p:txBody>
      </p:sp>
      <p:sp>
        <p:nvSpPr>
          <p:cNvPr id="4" name="Rectangle 3"/>
          <p:cNvSpPr/>
          <p:nvPr/>
        </p:nvSpPr>
        <p:spPr>
          <a:xfrm>
            <a:off x="2095500" y="0"/>
            <a:ext cx="4953000" cy="1754326"/>
          </a:xfrm>
          <a:prstGeom prst="rect">
            <a:avLst/>
          </a:prstGeom>
        </p:spPr>
        <p:txBody>
          <a:bodyPr wrap="square">
            <a:spAutoFit/>
          </a:bodyPr>
          <a:lstStyle/>
          <a:p>
            <a:pPr lvl="0" algn="ctr"/>
            <a:r>
              <a:rPr lang="en-US" sz="5400" b="1" spc="50" dirty="0" smtClean="0">
                <a:ln w="11430">
                  <a:solidFill>
                    <a:schemeClr val="tx1"/>
                  </a:solidFill>
                </a:ln>
                <a:solidFill>
                  <a:schemeClr val="accent6">
                    <a:lumMod val="60000"/>
                    <a:lumOff val="40000"/>
                  </a:schemeClr>
                </a:solidFill>
                <a:effectLst>
                  <a:outerShdw blurRad="60007" dist="310007" dir="7680000" sy="30000" kx="1300200" algn="ctr" rotWithShape="0">
                    <a:prstClr val="black">
                      <a:alpha val="64000"/>
                    </a:prstClr>
                  </a:outerShdw>
                </a:effectLst>
              </a:rPr>
              <a:t>When receiving </a:t>
            </a:r>
          </a:p>
          <a:p>
            <a:pPr lvl="0" algn="ctr"/>
            <a:r>
              <a:rPr lang="en-US" sz="5400" b="1" spc="50" dirty="0" smtClean="0">
                <a:ln w="11430">
                  <a:solidFill>
                    <a:schemeClr val="tx1"/>
                  </a:solidFill>
                </a:ln>
                <a:solidFill>
                  <a:schemeClr val="accent6">
                    <a:lumMod val="60000"/>
                    <a:lumOff val="40000"/>
                  </a:schemeClr>
                </a:solidFill>
                <a:effectLst>
                  <a:outerShdw blurRad="60007" dist="310007" dir="7680000" sy="30000" kx="1300200" algn="ctr" rotWithShape="0">
                    <a:prstClr val="black">
                      <a:alpha val="64000"/>
                    </a:prstClr>
                  </a:outerShdw>
                </a:effectLst>
              </a:rPr>
              <a:t>a WRAP file</a:t>
            </a:r>
            <a:endParaRPr lang="en-US" sz="5400" b="1" spc="50" dirty="0">
              <a:ln w="11430">
                <a:solidFill>
                  <a:schemeClr val="tx1"/>
                </a:solidFill>
              </a:ln>
              <a:solidFill>
                <a:schemeClr val="accent6">
                  <a:lumMod val="60000"/>
                  <a:lumOff val="40000"/>
                </a:schemeClr>
              </a:solidFill>
              <a:effectLst>
                <a:outerShdw blurRad="60007" dist="310007" dir="7680000" sy="30000" kx="1300200" algn="ctr" rotWithShape="0">
                  <a:prstClr val="black">
                    <a:alpha val="64000"/>
                  </a:prstClr>
                </a:outerShdw>
              </a:effectLst>
            </a:endParaRPr>
          </a:p>
        </p:txBody>
      </p:sp>
    </p:spTree>
    <p:extLst>
      <p:ext uri="{BB962C8B-B14F-4D97-AF65-F5344CB8AC3E}">
        <p14:creationId xmlns:p14="http://schemas.microsoft.com/office/powerpoint/2010/main" val="40716007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9560" y="2895600"/>
            <a:ext cx="8564880" cy="3680460"/>
          </a:xfrm>
          <a:prstGeom prst="rect">
            <a:avLst/>
          </a:prstGeom>
          <a:ln>
            <a:solidFill>
              <a:schemeClr val="tx1"/>
            </a:solidFill>
          </a:ln>
        </p:spPr>
      </p:pic>
      <p:sp>
        <p:nvSpPr>
          <p:cNvPr id="5" name="Rectangle 4"/>
          <p:cNvSpPr/>
          <p:nvPr/>
        </p:nvSpPr>
        <p:spPr>
          <a:xfrm>
            <a:off x="495301" y="0"/>
            <a:ext cx="8153399" cy="1384995"/>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3600" b="1" cap="all" dirty="0" smtClean="0">
                <a:ln>
                  <a:solidFill>
                    <a:schemeClr val="tx1"/>
                  </a:solidFill>
                </a:ln>
                <a:solidFill>
                  <a:schemeClr val="bg2"/>
                </a:solidFill>
                <a:effectLst>
                  <a:outerShdw blurRad="19685" dist="12700" dir="5400000" algn="tl" rotWithShape="0">
                    <a:schemeClr val="accent1">
                      <a:satMod val="130000"/>
                      <a:alpha val="60000"/>
                    </a:schemeClr>
                  </a:outerShdw>
                </a:effectLst>
              </a:rPr>
              <a:t>#2</a:t>
            </a:r>
          </a:p>
          <a:p>
            <a:pPr algn="ctr"/>
            <a:r>
              <a:rPr lang="en-US" sz="4800" b="1" cap="all" spc="0" dirty="0" smtClean="0">
                <a:ln>
                  <a:solidFill>
                    <a:schemeClr val="tx1"/>
                  </a:solidFill>
                </a:ln>
                <a:solidFill>
                  <a:srgbClr val="C00000"/>
                </a:solidFill>
                <a:effectLst/>
              </a:rPr>
              <a:t>FLAMP W/FLDIGI</a:t>
            </a:r>
            <a:endParaRPr lang="en-US" sz="4800" b="1" cap="all" spc="0" dirty="0">
              <a:ln>
                <a:solidFill>
                  <a:schemeClr val="tx1"/>
                </a:solidFill>
              </a:ln>
              <a:solidFill>
                <a:srgbClr val="C00000"/>
              </a:solidFill>
              <a:effectLst/>
            </a:endParaRPr>
          </a:p>
        </p:txBody>
      </p:sp>
      <p:sp>
        <p:nvSpPr>
          <p:cNvPr id="8" name="TextBox 7"/>
          <p:cNvSpPr txBox="1"/>
          <p:nvPr/>
        </p:nvSpPr>
        <p:spPr>
          <a:xfrm>
            <a:off x="495301" y="1384995"/>
            <a:ext cx="8496299" cy="923330"/>
          </a:xfrm>
          <a:prstGeom prst="rect">
            <a:avLst/>
          </a:prstGeom>
          <a:noFill/>
        </p:spPr>
        <p:txBody>
          <a:bodyPr wrap="square" rtlCol="0">
            <a:spAutoFit/>
          </a:bodyPr>
          <a:lstStyle/>
          <a:p>
            <a:pPr algn="ctr"/>
            <a:r>
              <a:rPr lang="en-US" dirty="0" smtClean="0"/>
              <a:t>FlAmp has the advantage of being able to send an encrypted file </a:t>
            </a:r>
            <a:r>
              <a:rPr lang="en-US" b="1" u="sng" dirty="0" smtClean="0"/>
              <a:t>as is</a:t>
            </a:r>
            <a:r>
              <a:rPr lang="en-US" dirty="0" smtClean="0"/>
              <a:t> </a:t>
            </a:r>
            <a:r>
              <a:rPr lang="en-US" dirty="0" err="1" smtClean="0"/>
              <a:t>ie</a:t>
            </a:r>
            <a:r>
              <a:rPr lang="en-US" dirty="0" smtClean="0"/>
              <a:t>: a .</a:t>
            </a:r>
            <a:r>
              <a:rPr lang="en-US" dirty="0" err="1" smtClean="0"/>
              <a:t>wzd</a:t>
            </a:r>
            <a:r>
              <a:rPr lang="en-US" dirty="0" smtClean="0"/>
              <a:t> file.</a:t>
            </a:r>
          </a:p>
          <a:p>
            <a:pPr algn="ctr"/>
            <a:r>
              <a:rPr lang="en-US" dirty="0" smtClean="0"/>
              <a:t>You can drag &amp; drop to the red </a:t>
            </a:r>
            <a:r>
              <a:rPr lang="en-US" dirty="0" err="1" smtClean="0"/>
              <a:t>DnD</a:t>
            </a:r>
            <a:r>
              <a:rPr lang="en-US" dirty="0" smtClean="0"/>
              <a:t> or you can click ADD </a:t>
            </a:r>
          </a:p>
          <a:p>
            <a:pPr algn="ctr"/>
            <a:r>
              <a:rPr lang="en-US" dirty="0"/>
              <a:t>a</a:t>
            </a:r>
            <a:r>
              <a:rPr lang="en-US" dirty="0" smtClean="0"/>
              <a:t>nd browse to the file you want to send. There is no wrapping or unwrapping involved</a:t>
            </a:r>
            <a:endParaRPr lang="en-US" dirty="0"/>
          </a:p>
        </p:txBody>
      </p:sp>
      <p:cxnSp>
        <p:nvCxnSpPr>
          <p:cNvPr id="17" name="Elbow Connector 16"/>
          <p:cNvCxnSpPr/>
          <p:nvPr/>
        </p:nvCxnSpPr>
        <p:spPr>
          <a:xfrm rot="16200000" flipH="1">
            <a:off x="5334002" y="1884823"/>
            <a:ext cx="2971801" cy="2971800"/>
          </a:xfrm>
          <a:prstGeom prst="bentConnector3">
            <a:avLst>
              <a:gd name="adj1" fmla="val 50000"/>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9" name="Elbow Connector 18"/>
          <p:cNvCxnSpPr/>
          <p:nvPr/>
        </p:nvCxnSpPr>
        <p:spPr>
          <a:xfrm rot="16200000" flipH="1">
            <a:off x="6172200" y="3047999"/>
            <a:ext cx="2971801" cy="533400"/>
          </a:xfrm>
          <a:prstGeom prst="bentConnector3">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9082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95301" y="0"/>
            <a:ext cx="8153399" cy="1384995"/>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3600" b="1" cap="all" dirty="0" smtClean="0">
                <a:ln>
                  <a:solidFill>
                    <a:schemeClr val="tx1"/>
                  </a:solidFill>
                </a:ln>
                <a:solidFill>
                  <a:schemeClr val="bg2"/>
                </a:solidFill>
                <a:effectLst>
                  <a:outerShdw blurRad="19685" dist="12700" dir="5400000" algn="tl" rotWithShape="0">
                    <a:schemeClr val="accent1">
                      <a:satMod val="130000"/>
                      <a:alpha val="60000"/>
                    </a:schemeClr>
                  </a:outerShdw>
                </a:effectLst>
              </a:rPr>
              <a:t>#2</a:t>
            </a:r>
          </a:p>
          <a:p>
            <a:pPr algn="ctr"/>
            <a:r>
              <a:rPr lang="en-US" sz="4800" b="1" cap="all" spc="0" dirty="0" smtClean="0">
                <a:ln>
                  <a:solidFill>
                    <a:schemeClr val="tx1"/>
                  </a:solidFill>
                </a:ln>
                <a:solidFill>
                  <a:srgbClr val="C00000"/>
                </a:solidFill>
                <a:effectLst/>
              </a:rPr>
              <a:t>FLAMP W/FLDIGI</a:t>
            </a:r>
            <a:endParaRPr lang="en-US" sz="4800" b="1" cap="all" spc="0" dirty="0">
              <a:ln>
                <a:solidFill>
                  <a:schemeClr val="tx1"/>
                </a:solidFill>
              </a:ln>
              <a:solidFill>
                <a:srgbClr val="C00000"/>
              </a:solidFill>
              <a:effectLst/>
            </a:endParaRPr>
          </a:p>
        </p:txBody>
      </p:sp>
      <p:sp>
        <p:nvSpPr>
          <p:cNvPr id="4" name="TextBox 3"/>
          <p:cNvSpPr txBox="1"/>
          <p:nvPr/>
        </p:nvSpPr>
        <p:spPr>
          <a:xfrm>
            <a:off x="495301" y="1237843"/>
            <a:ext cx="8343899" cy="1477328"/>
          </a:xfrm>
          <a:prstGeom prst="rect">
            <a:avLst/>
          </a:prstGeom>
          <a:noFill/>
        </p:spPr>
        <p:txBody>
          <a:bodyPr wrap="square" rtlCol="0">
            <a:spAutoFit/>
          </a:bodyPr>
          <a:lstStyle/>
          <a:p>
            <a:pPr algn="ctr"/>
            <a:r>
              <a:rPr lang="en-US" dirty="0" smtClean="0"/>
              <a:t>First, configure FLAMP, fig 1</a:t>
            </a:r>
          </a:p>
          <a:p>
            <a:pPr algn="ctr"/>
            <a:r>
              <a:rPr lang="en-US" dirty="0" smtClean="0"/>
              <a:t>FLAMP has several  key features.</a:t>
            </a:r>
          </a:p>
          <a:p>
            <a:pPr algn="ctr"/>
            <a:r>
              <a:rPr lang="en-US" dirty="0" smtClean="0"/>
              <a:t>1. Sends the file as blocks, with no stopping &amp; restarting like block term no sync to lose.</a:t>
            </a:r>
          </a:p>
          <a:p>
            <a:pPr algn="ctr"/>
            <a:r>
              <a:rPr lang="en-US" dirty="0" smtClean="0"/>
              <a:t>2. You can change the block size to control the # of blocks</a:t>
            </a:r>
          </a:p>
          <a:p>
            <a:pPr algn="ctr"/>
            <a:r>
              <a:rPr lang="en-US" dirty="0" smtClean="0"/>
              <a:t>3. Sending station can fill a missing block to multiple stations at one time.</a:t>
            </a:r>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76800" y="3352800"/>
            <a:ext cx="3870960" cy="3368040"/>
          </a:xfrm>
          <a:prstGeom prst="rect">
            <a:avLst/>
          </a:prstGeom>
        </p:spPr>
      </p:pic>
      <p:sp>
        <p:nvSpPr>
          <p:cNvPr id="13" name="TextBox 12"/>
          <p:cNvSpPr txBox="1"/>
          <p:nvPr/>
        </p:nvSpPr>
        <p:spPr>
          <a:xfrm>
            <a:off x="5410200" y="2971799"/>
            <a:ext cx="1905000" cy="369332"/>
          </a:xfrm>
          <a:prstGeom prst="rect">
            <a:avLst/>
          </a:prstGeom>
          <a:noFill/>
        </p:spPr>
        <p:txBody>
          <a:bodyPr wrap="square" rtlCol="0">
            <a:spAutoFit/>
          </a:bodyPr>
          <a:lstStyle/>
          <a:p>
            <a:pPr algn="ctr"/>
            <a:r>
              <a:rPr lang="en-US" dirty="0" smtClean="0"/>
              <a:t>Transmit Screen</a:t>
            </a:r>
            <a:endParaRPr lang="en-US" dirty="0"/>
          </a:p>
        </p:txBody>
      </p:sp>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3341131"/>
            <a:ext cx="3863340" cy="3384989"/>
          </a:xfrm>
          <a:prstGeom prst="rect">
            <a:avLst/>
          </a:prstGeom>
        </p:spPr>
      </p:pic>
      <p:sp>
        <p:nvSpPr>
          <p:cNvPr id="16" name="TextBox 15"/>
          <p:cNvSpPr txBox="1"/>
          <p:nvPr/>
        </p:nvSpPr>
        <p:spPr>
          <a:xfrm>
            <a:off x="495301" y="2715171"/>
            <a:ext cx="3162299" cy="646331"/>
          </a:xfrm>
          <a:prstGeom prst="rect">
            <a:avLst/>
          </a:prstGeom>
          <a:noFill/>
        </p:spPr>
        <p:txBody>
          <a:bodyPr wrap="square" rtlCol="0">
            <a:spAutoFit/>
          </a:bodyPr>
          <a:lstStyle/>
          <a:p>
            <a:pPr algn="ctr"/>
            <a:r>
              <a:rPr lang="en-US" dirty="0" smtClean="0"/>
              <a:t>Put in your call sign, </a:t>
            </a:r>
          </a:p>
          <a:p>
            <a:pPr algn="ctr"/>
            <a:r>
              <a:rPr lang="en-US" dirty="0" smtClean="0"/>
              <a:t>Then only check these boxes</a:t>
            </a:r>
            <a:endParaRPr lang="en-US" dirty="0"/>
          </a:p>
        </p:txBody>
      </p:sp>
      <p:sp>
        <p:nvSpPr>
          <p:cNvPr id="17" name="Right Arrow 16"/>
          <p:cNvSpPr/>
          <p:nvPr/>
        </p:nvSpPr>
        <p:spPr>
          <a:xfrm>
            <a:off x="495301" y="4648200"/>
            <a:ext cx="266699"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Arrow 17"/>
          <p:cNvSpPr/>
          <p:nvPr/>
        </p:nvSpPr>
        <p:spPr>
          <a:xfrm>
            <a:off x="495301" y="5036820"/>
            <a:ext cx="266699"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Connector 19"/>
          <p:cNvCxnSpPr/>
          <p:nvPr/>
        </p:nvCxnSpPr>
        <p:spPr>
          <a:xfrm>
            <a:off x="628650" y="2715170"/>
            <a:ext cx="8210550" cy="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Elbow Connector 5"/>
          <p:cNvCxnSpPr/>
          <p:nvPr/>
        </p:nvCxnSpPr>
        <p:spPr>
          <a:xfrm rot="5400000">
            <a:off x="5334000" y="2743200"/>
            <a:ext cx="2209800" cy="1447800"/>
          </a:xfrm>
          <a:prstGeom prst="bentConnector3">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 name="Elbow Connector 7"/>
          <p:cNvCxnSpPr/>
          <p:nvPr/>
        </p:nvCxnSpPr>
        <p:spPr>
          <a:xfrm rot="16200000" flipH="1">
            <a:off x="6705600" y="2971800"/>
            <a:ext cx="2209800" cy="990600"/>
          </a:xfrm>
          <a:prstGeom prst="bentConnector3">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1664970" y="3244334"/>
            <a:ext cx="1143000" cy="369332"/>
          </a:xfrm>
          <a:prstGeom prst="rect">
            <a:avLst/>
          </a:prstGeom>
          <a:noFill/>
        </p:spPr>
        <p:txBody>
          <a:bodyPr wrap="square" rtlCol="0">
            <a:spAutoFit/>
          </a:bodyPr>
          <a:lstStyle/>
          <a:p>
            <a:r>
              <a:rPr lang="en-US" b="1" dirty="0" smtClean="0"/>
              <a:t>Fig 1</a:t>
            </a:r>
            <a:endParaRPr lang="en-US" b="1" dirty="0"/>
          </a:p>
        </p:txBody>
      </p:sp>
    </p:spTree>
    <p:extLst>
      <p:ext uri="{BB962C8B-B14F-4D97-AF65-F5344CB8AC3E}">
        <p14:creationId xmlns:p14="http://schemas.microsoft.com/office/powerpoint/2010/main" val="373614900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750</TotalTime>
  <Words>587</Words>
  <Application>Microsoft Office PowerPoint</Application>
  <PresentationFormat>On-screen Show (4:3)</PresentationFormat>
  <Paragraphs>62</Paragraphs>
  <Slides>13</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13</vt:i4>
      </vt:variant>
    </vt:vector>
  </HeadingPairs>
  <TitlesOfParts>
    <vt:vector size="16" baseType="lpstr">
      <vt:lpstr>Arial</vt:lpstr>
      <vt:lpstr>Calibri</vt:lpstr>
      <vt:lpstr>Office Theme</vt:lpstr>
      <vt:lpstr>PowerPoint Presentation</vt:lpstr>
      <vt:lpstr>ENCRYPTION WIZARD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ENCRYPTION WIZARD</dc:title>
  <dc:creator>Jack</dc:creator>
  <cp:lastModifiedBy>Jack</cp:lastModifiedBy>
  <cp:revision>85</cp:revision>
  <dcterms:created xsi:type="dcterms:W3CDTF">2014-07-14T19:24:12Z</dcterms:created>
  <dcterms:modified xsi:type="dcterms:W3CDTF">2015-05-26T18:45:34Z</dcterms:modified>
</cp:coreProperties>
</file>